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handoutMasterIdLst>
    <p:handoutMasterId r:id="rId10"/>
  </p:handoutMasterIdLst>
  <p:sldIdLst>
    <p:sldId id="421" r:id="rId2"/>
    <p:sldId id="420" r:id="rId3"/>
    <p:sldId id="398" r:id="rId4"/>
    <p:sldId id="397" r:id="rId5"/>
    <p:sldId id="400" r:id="rId6"/>
    <p:sldId id="403" r:id="rId7"/>
    <p:sldId id="40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(209)</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5/20/2020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(209)</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5/20/2020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51BF2FB9-B389-4570-A9D6-56BE9CE2D171}"/>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61E482C1-1F7E-4747-AE56-B5A287D9F5A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51400B7-B7A7-4B98-9835-689D6A106F8D}"/>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2985989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Leaven works slowly, powerfully, without relent - permeating everything it touches.</a:t>
            </a:r>
          </a:p>
          <a:p>
            <a:pPr defTabSz="948507">
              <a:defRPr/>
            </a:pPr>
            <a:r>
              <a:rPr lang="en-US" dirty="0"/>
              <a:t>Micky’s 4/26 article “Lesson’s learned from a virus” - we’re creatures of influence. He referenced 1 Cor. 15:33. Matthew 24:12 - pervasiveness of sin can cause our love to wane and go cold. There’s a point in the call to come together… to provoke and stimulate each other. Hebrews 10:24-25. We need the influence of each other. 1 Thess. 5:9-11.</a:t>
            </a:r>
          </a:p>
          <a:p>
            <a:pPr defTabSz="948507">
              <a:defRPr/>
            </a:pPr>
            <a:r>
              <a:rPr lang="en-US" dirty="0"/>
              <a:t>2 Thess. 2:11 - a deluding influence so they will believe what is false.</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A1F09E31-0A66-49A8-A39D-732667E251E7}"/>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5A2BC60E-FBA7-4853-8A0C-0A00A2590FF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C41AF98-3627-4049-9569-F951D79E3412}"/>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3606285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Rev 2:14-15</a:t>
            </a:r>
          </a:p>
          <a:p>
            <a:pPr defTabSz="948507">
              <a:defRPr/>
            </a:pPr>
            <a:r>
              <a:rPr lang="en-US" dirty="0"/>
              <a:t>But I have a few things against you, because you have there some who hold the teaching of Balaam, who kept teaching </a:t>
            </a:r>
            <a:r>
              <a:rPr lang="en-US" dirty="0" err="1"/>
              <a:t>Balak</a:t>
            </a:r>
            <a:r>
              <a:rPr lang="en-US" dirty="0"/>
              <a:t> to put a stumbling block before the sons of Israel, to eat things sacrificed to idols and to commit acts of immorality. 15 'So you also have some who in the same way hold the teaching of the Nicolaitans.</a:t>
            </a:r>
          </a:p>
          <a:p>
            <a:pPr defTabSz="948507">
              <a:defRPr/>
            </a:pPr>
            <a:r>
              <a:rPr lang="en-US" dirty="0"/>
              <a:t>2 Peter 2:1-3</a:t>
            </a:r>
          </a:p>
          <a:p>
            <a:pPr defTabSz="948507">
              <a:defRPr/>
            </a:pPr>
            <a:r>
              <a:rPr lang="en-US" dirty="0"/>
              <a:t>But false prophets also arose among the people, just as there will also be false teachers among you, who will secretly introduce destructive heresies, even denying the Master who bought them, bringing swift destruction upon themselves. 2 Many will follow their sensuality, and because of them the way of the truth will be maligned; 3 and in their greed they will exploit you with false words; their judgment from long ago is not idle, and their destruction is not asleep.</a:t>
            </a:r>
          </a:p>
          <a:p>
            <a:pPr defTabSz="948507">
              <a:defRPr/>
            </a:pPr>
            <a:r>
              <a:rPr lang="en-US" dirty="0"/>
              <a:t>(the need to be reminded and stirred up)</a:t>
            </a:r>
          </a:p>
          <a:p>
            <a:pPr defTabSz="948507">
              <a:defRPr/>
            </a:pPr>
            <a:r>
              <a:rPr lang="en-US" dirty="0"/>
              <a:t>2 Peter 3:15-16</a:t>
            </a:r>
          </a:p>
          <a:p>
            <a:pPr defTabSz="948507">
              <a:defRPr/>
            </a:pPr>
            <a:r>
              <a:rPr lang="en-US" dirty="0"/>
              <a:t>just as also our beloved brother Paul, according to the wisdom given him, wrote to you, 16 as also in all his letters, speaking in them of these things, in which are some things hard to understand, which the untaught and unstable distort, as they do also the rest of the Scriptures, to their own destruction.</a:t>
            </a:r>
          </a:p>
          <a:p>
            <a:pPr defTabSz="948507">
              <a:defRPr/>
            </a:pPr>
            <a:r>
              <a:rPr lang="en-US" dirty="0"/>
              <a:t>James 3:5-9</a:t>
            </a:r>
          </a:p>
          <a:p>
            <a:pPr defTabSz="948507">
              <a:defRPr/>
            </a:pPr>
            <a:endParaRPr lang="en-US" dirty="0"/>
          </a:p>
          <a:p>
            <a:pPr defTabSz="948507">
              <a:defRPr/>
            </a:pPr>
            <a:r>
              <a:rPr lang="en-US" dirty="0"/>
              <a:t>See how great a forest is set aflame by such a small fire! 6 And the tongue is a fire, the very world of iniquity; the tongue is set among our members as that which defiles the entire body, and sets on fire the course of our life, and is set on fire by hell. 7 For every species of beasts and birds, of reptiles and creatures of the sea, is tamed and has been tamed by the human race. 8 But no one can tame the tongue; it is a restless evil and full of deadly poison.</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32CDB25F-8EB0-487D-AF61-23D08EFC6AFA}"/>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9A254322-6314-4C3E-BFF7-DD06B08D45A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E37143C-E3E3-48E8-8108-2D1CF792A67A}"/>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2921310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D0AB5DCA-B6FA-43E1-A812-7D01BB0F4448}"/>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5FA880E8-3863-452D-97AE-3ABC368C696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AB90821-4FF4-459C-AB71-654B5A9B0DDB}"/>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87900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Leaven works slowly, powerfully, without relent - permeating everything it touches.</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5</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E2686D36-7E7A-4AA8-A994-0632E89DBEB6}"/>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1536A0EF-9930-466C-9E7F-4868BE63F0B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E34CEDE-D611-42EE-BC99-BAA5C272EC9D}"/>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1968209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Luke 9:18 - And it happened that </a:t>
            </a:r>
            <a:r>
              <a:rPr lang="en-US" b="1" dirty="0"/>
              <a:t>while He was praying alone</a:t>
            </a:r>
            <a:r>
              <a:rPr lang="en-US" dirty="0"/>
              <a:t>, the disciples were with Him, and He questioned them, saying, "Who do the people say that I am?"</a:t>
            </a:r>
          </a:p>
          <a:p>
            <a:pPr defTabSz="948507">
              <a:defRPr/>
            </a:pPr>
            <a:r>
              <a:rPr lang="en-US" dirty="0"/>
              <a:t>Caesarea Philippi is about 30 miles north of Bethsaida and the Sea of Galilee.</a:t>
            </a:r>
          </a:p>
          <a:p>
            <a:pPr defTabSz="948507">
              <a:defRPr/>
            </a:pPr>
            <a:endParaRPr lang="en-US" dirty="0"/>
          </a:p>
          <a:p>
            <a:pPr defTabSz="948507">
              <a:defRPr/>
            </a:pPr>
            <a:r>
              <a:rPr lang="en-US" dirty="0"/>
              <a:t>“one of the prophets” - like the Samaritan woman in John 4:19</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6</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BD1D0BB-53EA-4511-8048-601C15DB7F8F}"/>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D824DFE7-59A5-4A2C-9F9D-2A79288EBE6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83B4B37-2A05-411D-B1CD-16AE4B4D9444}"/>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1308685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Do we say Jesus is “just” a teacher to whom we have no accountability? </a:t>
            </a:r>
          </a:p>
          <a:p>
            <a:pPr defTabSz="948507">
              <a:defRPr/>
            </a:pPr>
            <a:r>
              <a:rPr lang="en-US" dirty="0"/>
              <a:t>We only call an insurance agent when we have a problem? Not to honor him/her or thank them!</a:t>
            </a:r>
          </a:p>
          <a:p>
            <a:pPr defTabSz="948507">
              <a:defRPr/>
            </a:pPr>
            <a:r>
              <a:rPr lang="en-US" dirty="0"/>
              <a:t>Will we just go along with the world and who they say Jesus is? John 7:48 (peer pressure) </a:t>
            </a:r>
          </a:p>
          <a:p>
            <a:pPr defTabSz="948507">
              <a:defRPr/>
            </a:pPr>
            <a:r>
              <a:rPr lang="en-US" dirty="0"/>
              <a:t>Are we consistent in how we display our answer? Think Matthew 14 when Jesus walked on the water and Peter walked on the water towards Jesus for a while then doubted. Once in the boat (vs. 33) they proclaimed Jesus was God’s Son. Once again, they slip into the carnal mindset.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7</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18F6FEBE-9B41-4455-B271-72E8F194C1E4}"/>
              </a:ext>
            </a:extLst>
          </p:cNvPr>
          <p:cNvSpPr>
            <a:spLocks noGrp="1"/>
          </p:cNvSpPr>
          <p:nvPr>
            <p:ph type="dt" idx="1"/>
          </p:nvPr>
        </p:nvSpPr>
        <p:spPr/>
        <p:txBody>
          <a:bodyPr/>
          <a:lstStyle/>
          <a:p>
            <a:r>
              <a:rPr lang="en-US"/>
              <a:t>5/20/2020 pm</a:t>
            </a:r>
          </a:p>
        </p:txBody>
      </p:sp>
      <p:sp>
        <p:nvSpPr>
          <p:cNvPr id="6" name="Footer Placeholder 5">
            <a:extLst>
              <a:ext uri="{FF2B5EF4-FFF2-40B4-BE49-F238E27FC236}">
                <a16:creationId xmlns:a16="http://schemas.microsoft.com/office/drawing/2014/main" id="{2C0EBEB7-F324-433D-8148-185182FB85E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28078FA-EF9B-47E3-BBA9-D185BAE4573D}"/>
              </a:ext>
            </a:extLst>
          </p:cNvPr>
          <p:cNvSpPr>
            <a:spLocks noGrp="1"/>
          </p:cNvSpPr>
          <p:nvPr>
            <p:ph type="hdr" sz="quarter"/>
          </p:nvPr>
        </p:nvSpPr>
        <p:spPr/>
        <p:txBody>
          <a:bodyPr/>
          <a:lstStyle/>
          <a:p>
            <a:r>
              <a:rPr lang="en-US"/>
              <a:t>Class – The Life Of Christ (209)</a:t>
            </a:r>
          </a:p>
        </p:txBody>
      </p:sp>
    </p:spTree>
    <p:extLst>
      <p:ext uri="{BB962C8B-B14F-4D97-AF65-F5344CB8AC3E}">
        <p14:creationId xmlns:p14="http://schemas.microsoft.com/office/powerpoint/2010/main" val="1893003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5/20/2020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2831855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5/20/2020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62800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5/20/2020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669083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5/20/2020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580908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5/20/2020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62471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5/20/2020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615500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5/20/2020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41560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5/20/2020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99182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5/20/2020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253410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5/20/2020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37781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5/20/2020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217258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5/20/2020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92875350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20922"/>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4" name="Content Placeholder 2">
            <a:extLst>
              <a:ext uri="{FF2B5EF4-FFF2-40B4-BE49-F238E27FC236}">
                <a16:creationId xmlns:a16="http://schemas.microsoft.com/office/drawing/2014/main" id="{CE8D56BE-46B6-490D-AA06-52F790E81731}"/>
              </a:ext>
            </a:extLst>
          </p:cNvPr>
          <p:cNvSpPr txBox="1">
            <a:spLocks/>
          </p:cNvSpPr>
          <p:nvPr/>
        </p:nvSpPr>
        <p:spPr>
          <a:xfrm>
            <a:off x="685800" y="3626989"/>
            <a:ext cx="7772400" cy="3022366"/>
          </a:xfrm>
          <a:prstGeom prst="rect">
            <a:avLst/>
          </a:prstGeom>
        </p:spPr>
        <p:txBody>
          <a:bodyPr vert="horz" lIns="91440" tIns="45720" rIns="91440" bIns="45720" rtlCol="0">
            <a:spAutoFit/>
          </a:bodyPr>
          <a:lstStyle>
            <a:lvl1pPr marL="0" indent="0" algn="ctr" defTabSz="685800" rtl="0" eaLnBrk="1" latinLnBrk="0" hangingPunct="1">
              <a:spcBef>
                <a:spcPct val="20000"/>
              </a:spcBef>
              <a:buFont typeface="Arial" pitchFamily="34" charset="0"/>
              <a:buNone/>
              <a:defRPr sz="1800" kern="1200">
                <a:solidFill>
                  <a:schemeClr val="tx1"/>
                </a:solidFill>
                <a:latin typeface="+mn-lt"/>
                <a:ea typeface="+mn-ea"/>
                <a:cs typeface="+mn-cs"/>
              </a:defRPr>
            </a:lvl1pPr>
            <a:lvl2pPr marL="342900" indent="0" algn="ctr" defTabSz="685800" rtl="0" eaLnBrk="1" latinLnBrk="0" hangingPunct="1">
              <a:spcBef>
                <a:spcPct val="20000"/>
              </a:spcBef>
              <a:buFont typeface="Courier New" pitchFamily="49" charset="0"/>
              <a:buNone/>
              <a:defRPr sz="1200" kern="1200">
                <a:solidFill>
                  <a:schemeClr val="tx1">
                    <a:tint val="75000"/>
                  </a:schemeClr>
                </a:solidFill>
                <a:latin typeface="+mn-lt"/>
                <a:ea typeface="+mn-ea"/>
                <a:cs typeface="+mn-cs"/>
              </a:defRPr>
            </a:lvl2pPr>
            <a:lvl3pPr marL="685800" indent="0" algn="ctr" defTabSz="685800" rtl="0" eaLnBrk="1" latinLnBrk="0" hangingPunct="1">
              <a:spcBef>
                <a:spcPct val="20000"/>
              </a:spcBef>
              <a:buFont typeface="Arial" pitchFamily="34" charset="0"/>
              <a:buNone/>
              <a:defRPr sz="1200" kern="1200">
                <a:solidFill>
                  <a:schemeClr val="tx1">
                    <a:tint val="75000"/>
                  </a:schemeClr>
                </a:solidFill>
                <a:latin typeface="+mn-lt"/>
                <a:ea typeface="+mn-ea"/>
                <a:cs typeface="+mn-cs"/>
              </a:defRPr>
            </a:lvl3pPr>
            <a:lvl4pPr marL="1028700" indent="0" algn="ctr" defTabSz="685800" rtl="0" eaLnBrk="1" latinLnBrk="0" hangingPunct="1">
              <a:spcBef>
                <a:spcPct val="20000"/>
              </a:spcBef>
              <a:buFont typeface="Courier New" pitchFamily="49" charset="0"/>
              <a:buNone/>
              <a:defRPr sz="1200" kern="1200">
                <a:solidFill>
                  <a:schemeClr val="tx1">
                    <a:tint val="75000"/>
                  </a:schemeClr>
                </a:solidFill>
                <a:latin typeface="+mn-lt"/>
                <a:ea typeface="+mn-ea"/>
                <a:cs typeface="+mn-cs"/>
              </a:defRPr>
            </a:lvl4pPr>
            <a:lvl5pPr marL="1371600" indent="0" algn="ctr" defTabSz="685800" rtl="0" eaLnBrk="1" latinLnBrk="0" hangingPunct="1">
              <a:spcBef>
                <a:spcPct val="20000"/>
              </a:spcBef>
              <a:buFont typeface="Arial" pitchFamily="34" charset="0"/>
              <a:buNone/>
              <a:defRPr sz="1200" kern="1200">
                <a:solidFill>
                  <a:schemeClr val="tx1">
                    <a:tint val="75000"/>
                  </a:schemeClr>
                </a:solidFill>
                <a:latin typeface="+mn-lt"/>
                <a:ea typeface="+mn-ea"/>
                <a:cs typeface="+mn-cs"/>
              </a:defRPr>
            </a:lvl5pPr>
            <a:lvl6pPr marL="1714500" indent="0" algn="ctr" defTabSz="685800" rtl="0" eaLnBrk="1" latinLnBrk="0" hangingPunct="1">
              <a:spcBef>
                <a:spcPct val="20000"/>
              </a:spcBef>
              <a:buFont typeface="Courier New" pitchFamily="49" charset="0"/>
              <a:buNone/>
              <a:defRPr sz="1200" kern="1200">
                <a:solidFill>
                  <a:schemeClr val="tx1">
                    <a:tint val="75000"/>
                  </a:schemeClr>
                </a:solidFill>
                <a:latin typeface="+mn-lt"/>
                <a:ea typeface="+mn-ea"/>
                <a:cs typeface="+mn-cs"/>
              </a:defRPr>
            </a:lvl6pPr>
            <a:lvl7pPr marL="2057400" indent="0" algn="ctr" defTabSz="685800" rtl="0" eaLnBrk="1" latinLnBrk="0" hangingPunct="1">
              <a:spcBef>
                <a:spcPct val="20000"/>
              </a:spcBef>
              <a:buFont typeface="Arial" pitchFamily="34" charset="0"/>
              <a:buNone/>
              <a:defRPr sz="1200" kern="1200">
                <a:solidFill>
                  <a:schemeClr val="tx1">
                    <a:tint val="75000"/>
                  </a:schemeClr>
                </a:solidFill>
                <a:latin typeface="+mn-lt"/>
                <a:ea typeface="+mn-ea"/>
                <a:cs typeface="+mn-cs"/>
              </a:defRPr>
            </a:lvl7pPr>
            <a:lvl8pPr marL="2400300" indent="0" algn="ctr" defTabSz="685800" rtl="0" eaLnBrk="1" latinLnBrk="0" hangingPunct="1">
              <a:spcBef>
                <a:spcPct val="20000"/>
              </a:spcBef>
              <a:buFont typeface="Courier New" pitchFamily="49" charset="0"/>
              <a:buNone/>
              <a:defRPr sz="1200" kern="1200">
                <a:solidFill>
                  <a:schemeClr val="tx1">
                    <a:tint val="75000"/>
                  </a:schemeClr>
                </a:solidFill>
                <a:latin typeface="+mn-lt"/>
                <a:ea typeface="+mn-ea"/>
                <a:cs typeface="+mn-cs"/>
              </a:defRPr>
            </a:lvl8pPr>
            <a:lvl9pPr marL="2743200" indent="0" algn="ctr" defTabSz="685800" rtl="0" eaLnBrk="1" latinLnBrk="0" hangingPunct="1">
              <a:spcBef>
                <a:spcPct val="20000"/>
              </a:spcBef>
              <a:buFont typeface="Arial" pitchFamily="34" charset="0"/>
              <a:buNone/>
              <a:defRPr sz="1200" kern="1200">
                <a:solidFill>
                  <a:schemeClr val="tx1">
                    <a:tint val="75000"/>
                  </a:schemeClr>
                </a:solidFill>
                <a:latin typeface="+mn-lt"/>
                <a:ea typeface="+mn-ea"/>
                <a:cs typeface="+mn-cs"/>
              </a:defRPr>
            </a:lvl9pPr>
          </a:lstStyle>
          <a:p>
            <a:r>
              <a:rPr lang="en-US" sz="2800" dirty="0"/>
              <a:t>May 20, 2020</a:t>
            </a:r>
          </a:p>
          <a:p>
            <a:r>
              <a:rPr lang="en-US" sz="2800" b="1" dirty="0"/>
              <a:t>The Leaven of the Pharisees</a:t>
            </a:r>
          </a:p>
          <a:p>
            <a:r>
              <a:rPr lang="en-US" sz="2800" b="1" dirty="0"/>
              <a:t>Healing a Blind Man</a:t>
            </a:r>
            <a:br>
              <a:rPr lang="en-US" sz="2800" b="1" dirty="0"/>
            </a:br>
            <a:r>
              <a:rPr lang="en-US" sz="2800" dirty="0"/>
              <a:t>Matthew 15:39-16:12; Mark 8:10-26</a:t>
            </a:r>
          </a:p>
          <a:p>
            <a:r>
              <a:rPr lang="en-US" sz="2800" b="1" dirty="0"/>
              <a:t>Peter’s Confession</a:t>
            </a:r>
          </a:p>
          <a:p>
            <a:r>
              <a:rPr lang="en-US" sz="2800" dirty="0"/>
              <a:t>Matthew 16:13-16; Mark 8:27-29; Luke 9:18-20</a:t>
            </a:r>
          </a:p>
        </p:txBody>
      </p:sp>
    </p:spTree>
    <p:extLst>
      <p:ext uri="{BB962C8B-B14F-4D97-AF65-F5344CB8AC3E}">
        <p14:creationId xmlns:p14="http://schemas.microsoft.com/office/powerpoint/2010/main" val="2196542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128337" y="1282890"/>
            <a:ext cx="8887325" cy="5318379"/>
          </a:xfrm>
        </p:spPr>
        <p:txBody>
          <a:bodyPr>
            <a:spAutoFit/>
          </a:bodyPr>
          <a:lstStyle/>
          <a:p>
            <a:pPr marL="0" indent="0">
              <a:spcAft>
                <a:spcPts val="1200"/>
              </a:spcAft>
              <a:buNone/>
            </a:pPr>
            <a:r>
              <a:rPr lang="en-US" sz="2800" dirty="0"/>
              <a:t>“</a:t>
            </a:r>
            <a:r>
              <a:rPr lang="en-US" sz="2800" i="1" dirty="0"/>
              <a:t>… </a:t>
            </a:r>
            <a:r>
              <a:rPr lang="en-US" sz="2800" b="1" i="1" dirty="0"/>
              <a:t>beware of the leaven of the Pharisees and Sadducees</a:t>
            </a:r>
            <a:r>
              <a:rPr lang="en-US" sz="2800" i="1" dirty="0"/>
              <a:t>.</a:t>
            </a:r>
            <a:r>
              <a:rPr lang="en-US" sz="2800" dirty="0"/>
              <a:t>” (16:11)</a:t>
            </a:r>
          </a:p>
          <a:p>
            <a:pPr marL="0" indent="0">
              <a:spcAft>
                <a:spcPts val="1200"/>
              </a:spcAft>
              <a:buNone/>
            </a:pPr>
            <a:r>
              <a:rPr lang="en-US" sz="2800" dirty="0"/>
              <a:t>Leaven represents the </a:t>
            </a:r>
            <a:r>
              <a:rPr lang="en-US" sz="2800" b="1" dirty="0"/>
              <a:t>influence</a:t>
            </a:r>
            <a:r>
              <a:rPr lang="en-US" sz="2800" dirty="0"/>
              <a:t> of the </a:t>
            </a:r>
            <a:r>
              <a:rPr lang="en-US" sz="2800" b="1" dirty="0"/>
              <a:t>teaching</a:t>
            </a:r>
            <a:r>
              <a:rPr lang="en-US" sz="2800" dirty="0"/>
              <a:t> and </a:t>
            </a:r>
            <a:r>
              <a:rPr lang="en-US" sz="2800" b="1" dirty="0"/>
              <a:t>hypocritical conduct </a:t>
            </a:r>
            <a:r>
              <a:rPr lang="en-US" sz="2800" dirty="0"/>
              <a:t>of the Pharisees and Sadducees.</a:t>
            </a:r>
          </a:p>
          <a:p>
            <a:pPr marL="0" indent="0">
              <a:spcAft>
                <a:spcPts val="1200"/>
              </a:spcAft>
              <a:buNone/>
            </a:pPr>
            <a:r>
              <a:rPr lang="en-US" sz="2800" i="1" dirty="0"/>
              <a:t>“</a:t>
            </a:r>
            <a:r>
              <a:rPr lang="en-US" sz="2800" b="1" i="1" dirty="0"/>
              <a:t>A little leaven leavens the whole lump of dough</a:t>
            </a:r>
            <a:r>
              <a:rPr lang="en-US" sz="2800" i="1" dirty="0"/>
              <a:t>.”</a:t>
            </a:r>
            <a:br>
              <a:rPr lang="en-US" sz="2800" dirty="0"/>
            </a:br>
            <a:r>
              <a:rPr lang="en-US" sz="2800" dirty="0"/>
              <a:t>(1 Corinthians 5:6; Galatians 5:9)</a:t>
            </a:r>
          </a:p>
          <a:p>
            <a:pPr marL="0" indent="0">
              <a:spcAft>
                <a:spcPts val="1200"/>
              </a:spcAft>
              <a:buNone/>
            </a:pPr>
            <a:r>
              <a:rPr lang="en-US" sz="2800" dirty="0"/>
              <a:t>Need for self examination: (2 Corinthians 13:5)</a:t>
            </a:r>
          </a:p>
          <a:p>
            <a:pPr>
              <a:spcAft>
                <a:spcPts val="1200"/>
              </a:spcAft>
            </a:pPr>
            <a:r>
              <a:rPr lang="en-US" sz="3200" b="1" dirty="0"/>
              <a:t>Who is influencing you?</a:t>
            </a:r>
          </a:p>
          <a:p>
            <a:pPr>
              <a:spcAft>
                <a:spcPts val="1200"/>
              </a:spcAft>
            </a:pPr>
            <a:r>
              <a:rPr lang="en-US" sz="3200" b="1" dirty="0"/>
              <a:t>How are you being influenced?</a:t>
            </a:r>
          </a:p>
        </p:txBody>
      </p:sp>
    </p:spTree>
    <p:extLst>
      <p:ext uri="{BB962C8B-B14F-4D97-AF65-F5344CB8AC3E}">
        <p14:creationId xmlns:p14="http://schemas.microsoft.com/office/powerpoint/2010/main" val="4067594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457200" y="1282890"/>
            <a:ext cx="8229600" cy="3354765"/>
          </a:xfrm>
        </p:spPr>
        <p:txBody>
          <a:bodyPr>
            <a:spAutoFit/>
          </a:bodyPr>
          <a:lstStyle/>
          <a:p>
            <a:pPr marL="0" indent="0">
              <a:buNone/>
            </a:pPr>
            <a:r>
              <a:rPr lang="en-US" sz="2800" dirty="0"/>
              <a:t>Then the disciples understood …</a:t>
            </a:r>
          </a:p>
          <a:p>
            <a:pPr marL="0" indent="0">
              <a:buNone/>
            </a:pPr>
            <a:r>
              <a:rPr lang="en-US" sz="2800" i="1" dirty="0"/>
              <a:t>“… that He did not say to beware of the leaven of bread, </a:t>
            </a:r>
            <a:r>
              <a:rPr lang="en-US" sz="2800" b="1" i="1" dirty="0"/>
              <a:t>but of the teaching of the Pharisees and Sadducees</a:t>
            </a:r>
            <a:r>
              <a:rPr lang="en-US" sz="2800" i="1" dirty="0"/>
              <a:t>.</a:t>
            </a:r>
            <a:r>
              <a:rPr lang="en-US" sz="2800" dirty="0"/>
              <a:t>”</a:t>
            </a:r>
          </a:p>
          <a:p>
            <a:pPr marL="0" indent="0">
              <a:buNone/>
            </a:pPr>
            <a:r>
              <a:rPr lang="en-US" sz="3200" b="1" dirty="0"/>
              <a:t>Danger of false teaching.</a:t>
            </a:r>
            <a:br>
              <a:rPr lang="en-US" sz="2800" dirty="0"/>
            </a:br>
            <a:r>
              <a:rPr lang="en-US" sz="2800" dirty="0"/>
              <a:t>(Revelation 2:14-15; 2 Peter 2:1-3; 3:16-17; </a:t>
            </a:r>
            <a:br>
              <a:rPr lang="en-US" sz="2800" dirty="0"/>
            </a:br>
            <a:r>
              <a:rPr lang="en-US" sz="2800" dirty="0"/>
              <a:t>1 John 4:1; 1 Timothy 1:3-7; James 3:5-8)</a:t>
            </a:r>
          </a:p>
        </p:txBody>
      </p:sp>
    </p:spTree>
    <p:extLst>
      <p:ext uri="{BB962C8B-B14F-4D97-AF65-F5344CB8AC3E}">
        <p14:creationId xmlns:p14="http://schemas.microsoft.com/office/powerpoint/2010/main" val="3182401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281355" y="1282890"/>
            <a:ext cx="8598876" cy="5299912"/>
          </a:xfrm>
        </p:spPr>
        <p:txBody>
          <a:bodyPr>
            <a:spAutoFit/>
          </a:bodyPr>
          <a:lstStyle/>
          <a:p>
            <a:pPr marL="0" indent="0">
              <a:buNone/>
            </a:pPr>
            <a:r>
              <a:rPr lang="en-US" sz="3200" b="1" dirty="0"/>
              <a:t>What’s the only way to prevent the influence of unrighteous leaven from spreading?</a:t>
            </a:r>
          </a:p>
          <a:p>
            <a:pPr marL="514350" indent="-514350">
              <a:buAutoNum type="arabicPeriod"/>
            </a:pPr>
            <a:r>
              <a:rPr lang="en-US" sz="2800" dirty="0"/>
              <a:t>Insist on complete </a:t>
            </a:r>
            <a:r>
              <a:rPr lang="en-US" sz="2800" b="1" dirty="0"/>
              <a:t>purity of doctrine</a:t>
            </a:r>
            <a:r>
              <a:rPr lang="en-US" sz="2800" dirty="0"/>
              <a:t>.</a:t>
            </a:r>
            <a:br>
              <a:rPr lang="en-US" sz="2800" dirty="0"/>
            </a:br>
            <a:r>
              <a:rPr lang="en-US" sz="2800" dirty="0"/>
              <a:t>(Galatians 1:6-9)</a:t>
            </a:r>
          </a:p>
          <a:p>
            <a:pPr marL="514350" indent="-514350">
              <a:buAutoNum type="arabicPeriod"/>
            </a:pPr>
            <a:r>
              <a:rPr lang="en-US" sz="2800" b="1" dirty="0"/>
              <a:t>Address sin and error immediately</a:t>
            </a:r>
            <a:r>
              <a:rPr lang="en-US" sz="2800" dirty="0"/>
              <a:t>. Don’t give erroneous teaching an opportunity.</a:t>
            </a:r>
            <a:br>
              <a:rPr lang="en-US" sz="2800" dirty="0"/>
            </a:br>
            <a:r>
              <a:rPr lang="en-US" sz="2800" dirty="0"/>
              <a:t>(Galatians 2:4-5)</a:t>
            </a:r>
          </a:p>
          <a:p>
            <a:pPr marL="514350" indent="-514350">
              <a:buAutoNum type="arabicPeriod"/>
            </a:pPr>
            <a:r>
              <a:rPr lang="en-US" sz="2800" b="1" dirty="0"/>
              <a:t>Be careful who your friends (influencers) are</a:t>
            </a:r>
            <a:r>
              <a:rPr lang="en-US" sz="2800" dirty="0"/>
              <a:t>. </a:t>
            </a:r>
            <a:br>
              <a:rPr lang="en-US" sz="2800" dirty="0"/>
            </a:br>
            <a:r>
              <a:rPr lang="en-US" sz="2800" dirty="0"/>
              <a:t>(1 Corinthians 15:33)</a:t>
            </a:r>
          </a:p>
          <a:p>
            <a:pPr marL="514350" indent="-514350">
              <a:buAutoNum type="arabicPeriod"/>
            </a:pPr>
            <a:r>
              <a:rPr lang="en-US" sz="2800" b="1" dirty="0"/>
              <a:t>Be careful about fellowship </a:t>
            </a:r>
            <a:r>
              <a:rPr lang="en-US" sz="2800" dirty="0"/>
              <a:t>and who you encourage. (2 John 9-11)</a:t>
            </a:r>
          </a:p>
        </p:txBody>
      </p:sp>
    </p:spTree>
    <p:extLst>
      <p:ext uri="{BB962C8B-B14F-4D97-AF65-F5344CB8AC3E}">
        <p14:creationId xmlns:p14="http://schemas.microsoft.com/office/powerpoint/2010/main" val="1016386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Healing a Blind Man</a:t>
            </a:r>
            <a:br>
              <a:rPr lang="en-US" b="1" dirty="0">
                <a:solidFill>
                  <a:schemeClr val="tx1"/>
                </a:solidFill>
              </a:rPr>
            </a:br>
            <a:r>
              <a:rPr lang="en-US" sz="2400" dirty="0">
                <a:solidFill>
                  <a:schemeClr val="tx1"/>
                </a:solidFill>
              </a:rPr>
              <a:t>Mark 8:22-26</a:t>
            </a:r>
            <a:endParaRPr lang="en-US" dirty="0">
              <a:solidFill>
                <a:schemeClr val="tx1"/>
              </a:solidFill>
            </a:endParaRPr>
          </a:p>
        </p:txBody>
      </p:sp>
      <p:sp>
        <p:nvSpPr>
          <p:cNvPr id="3" name="Content Placeholder 2"/>
          <p:cNvSpPr>
            <a:spLocks noGrp="1"/>
          </p:cNvSpPr>
          <p:nvPr>
            <p:ph idx="1"/>
          </p:nvPr>
        </p:nvSpPr>
        <p:spPr>
          <a:xfrm>
            <a:off x="457200" y="1282890"/>
            <a:ext cx="8229600" cy="5176802"/>
          </a:xfrm>
        </p:spPr>
        <p:txBody>
          <a:bodyPr>
            <a:spAutoFit/>
          </a:bodyPr>
          <a:lstStyle/>
          <a:p>
            <a:pPr marL="0" indent="0">
              <a:buNone/>
            </a:pPr>
            <a:r>
              <a:rPr lang="en-US" sz="2800" dirty="0"/>
              <a:t>In Bethsaida …</a:t>
            </a:r>
          </a:p>
          <a:p>
            <a:r>
              <a:rPr lang="en-US" sz="2800" i="1" dirty="0"/>
              <a:t>“They brought a blind man to Jesus …” </a:t>
            </a:r>
            <a:r>
              <a:rPr lang="en-US" sz="2800" dirty="0"/>
              <a:t>who</a:t>
            </a:r>
            <a:r>
              <a:rPr lang="en-US" sz="2800" i="1" dirty="0"/>
              <a:t> “… brought him out of the village …”</a:t>
            </a:r>
          </a:p>
          <a:p>
            <a:r>
              <a:rPr lang="en-US" sz="2800" dirty="0"/>
              <a:t>Jesus spat on his eyes and asked </a:t>
            </a:r>
            <a:r>
              <a:rPr lang="en-US" sz="2800" i="1" dirty="0"/>
              <a:t>“Do you see anything?”</a:t>
            </a:r>
          </a:p>
          <a:p>
            <a:r>
              <a:rPr lang="en-US" sz="2800" dirty="0"/>
              <a:t>The man reported seeing </a:t>
            </a:r>
            <a:r>
              <a:rPr lang="en-US" sz="2800" i="1" dirty="0"/>
              <a:t>“men … like trees, walking around.”</a:t>
            </a:r>
          </a:p>
          <a:p>
            <a:r>
              <a:rPr lang="en-US" sz="2800" i="1" dirty="0"/>
              <a:t>“Then again He laid His hands on his eyes… and was restored, and </a:t>
            </a:r>
            <a:r>
              <a:rPr lang="en-US" sz="2800" b="1" i="1" dirty="0"/>
              <a:t>began to see everything clearly</a:t>
            </a:r>
            <a:r>
              <a:rPr lang="en-US" sz="2800" i="1" dirty="0"/>
              <a:t>” </a:t>
            </a:r>
            <a:r>
              <a:rPr lang="en-US" sz="2800" dirty="0"/>
              <a:t>(Romans 1:20; Jeremiah 23:20; Matthew 7:5; Ephesians 1:18)</a:t>
            </a:r>
          </a:p>
        </p:txBody>
      </p:sp>
    </p:spTree>
    <p:extLst>
      <p:ext uri="{BB962C8B-B14F-4D97-AF65-F5344CB8AC3E}">
        <p14:creationId xmlns:p14="http://schemas.microsoft.com/office/powerpoint/2010/main" val="1139721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457199" y="1282890"/>
            <a:ext cx="8493369" cy="5139869"/>
          </a:xfrm>
        </p:spPr>
        <p:txBody>
          <a:bodyPr>
            <a:spAutoFit/>
          </a:bodyPr>
          <a:lstStyle/>
          <a:p>
            <a:pPr marL="0" indent="0">
              <a:buNone/>
            </a:pPr>
            <a:r>
              <a:rPr lang="en-US" sz="2800" i="1" dirty="0"/>
              <a:t>“Jesus came into the district of Caesarea Philippi … asking His disciples, </a:t>
            </a:r>
            <a:r>
              <a:rPr lang="en-US" sz="2800" b="1" i="1" dirty="0"/>
              <a:t>who do people say the Son of Man is?</a:t>
            </a:r>
            <a:r>
              <a:rPr lang="en-US" sz="2800" i="1" dirty="0"/>
              <a:t>” </a:t>
            </a:r>
            <a:r>
              <a:rPr lang="en-US" sz="2800" dirty="0"/>
              <a:t>(Matthew 16:13)</a:t>
            </a:r>
          </a:p>
          <a:p>
            <a:pPr marL="0" indent="0">
              <a:buNone/>
            </a:pPr>
            <a:r>
              <a:rPr lang="en-US" sz="2800" dirty="0"/>
              <a:t>What had Jesus just been doing? (Luke 9:18)</a:t>
            </a:r>
          </a:p>
          <a:p>
            <a:pPr marL="0" indent="0">
              <a:buNone/>
            </a:pPr>
            <a:r>
              <a:rPr lang="en-US" sz="2800" dirty="0"/>
              <a:t>They responded: (16:14)</a:t>
            </a:r>
          </a:p>
          <a:p>
            <a:r>
              <a:rPr lang="en-US" sz="3200" i="1" dirty="0"/>
              <a:t>“</a:t>
            </a:r>
            <a:r>
              <a:rPr lang="en-US" sz="3200" b="1" i="1" dirty="0"/>
              <a:t>John the Baptist</a:t>
            </a:r>
            <a:r>
              <a:rPr lang="en-US" sz="3200" i="1" dirty="0"/>
              <a:t>” </a:t>
            </a:r>
            <a:r>
              <a:rPr lang="en-US" sz="2800" dirty="0"/>
              <a:t>(Matthew 14:2)</a:t>
            </a:r>
            <a:endParaRPr lang="en-US" sz="2800" i="1" dirty="0"/>
          </a:p>
          <a:p>
            <a:r>
              <a:rPr lang="en-US" sz="3200" i="1" dirty="0"/>
              <a:t>“</a:t>
            </a:r>
            <a:r>
              <a:rPr lang="en-US" sz="3200" b="1" i="1" dirty="0"/>
              <a:t>Elijah</a:t>
            </a:r>
            <a:r>
              <a:rPr lang="en-US" sz="3200" i="1" dirty="0"/>
              <a:t>” </a:t>
            </a:r>
            <a:r>
              <a:rPr lang="en-US" sz="2800" i="1" dirty="0"/>
              <a:t>– </a:t>
            </a:r>
            <a:r>
              <a:rPr lang="en-US" sz="2800" dirty="0"/>
              <a:t>(Luke 9:8)</a:t>
            </a:r>
          </a:p>
          <a:p>
            <a:r>
              <a:rPr lang="en-US" sz="3200" i="1" dirty="0"/>
              <a:t>“</a:t>
            </a:r>
            <a:r>
              <a:rPr lang="en-US" sz="3200" b="1" i="1" dirty="0"/>
              <a:t>Jeremiah, or one of the prophets</a:t>
            </a:r>
            <a:r>
              <a:rPr lang="en-US" sz="3200" i="1" dirty="0"/>
              <a:t> …”</a:t>
            </a:r>
            <a:r>
              <a:rPr lang="en-US" sz="2800" dirty="0"/>
              <a:t> </a:t>
            </a:r>
            <a:br>
              <a:rPr lang="en-US" sz="2800" dirty="0"/>
            </a:br>
            <a:r>
              <a:rPr lang="en-US" sz="2800" dirty="0"/>
              <a:t>(John 7:40-43)</a:t>
            </a:r>
            <a:endParaRPr lang="en-US" sz="3200" b="1" i="1" dirty="0"/>
          </a:p>
          <a:p>
            <a:pPr marL="0" indent="0">
              <a:buNone/>
            </a:pPr>
            <a:r>
              <a:rPr lang="en-US" sz="2800" dirty="0"/>
              <a:t>A question not requiring conviction or commitment.</a:t>
            </a:r>
          </a:p>
        </p:txBody>
      </p:sp>
    </p:spTree>
    <p:extLst>
      <p:ext uri="{BB962C8B-B14F-4D97-AF65-F5344CB8AC3E}">
        <p14:creationId xmlns:p14="http://schemas.microsoft.com/office/powerpoint/2010/main" val="4059161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76200" y="1295400"/>
            <a:ext cx="8991599" cy="5324535"/>
          </a:xfrm>
        </p:spPr>
        <p:txBody>
          <a:bodyPr wrap="square">
            <a:spAutoFit/>
          </a:bodyPr>
          <a:lstStyle/>
          <a:p>
            <a:pPr marL="0" indent="0">
              <a:spcBef>
                <a:spcPts val="0"/>
              </a:spcBef>
              <a:buNone/>
            </a:pPr>
            <a:r>
              <a:rPr lang="en-US" sz="3200" i="1" dirty="0"/>
              <a:t>“</a:t>
            </a:r>
            <a:r>
              <a:rPr lang="en-US" sz="3200" b="1" i="1" dirty="0"/>
              <a:t>But who do you say that I am?</a:t>
            </a:r>
            <a:r>
              <a:rPr lang="en-US" sz="3200" i="1" dirty="0"/>
              <a:t>”</a:t>
            </a:r>
            <a:r>
              <a:rPr lang="en-US" sz="2800" i="1" dirty="0"/>
              <a:t> </a:t>
            </a:r>
            <a:r>
              <a:rPr lang="en-US" sz="2800" dirty="0"/>
              <a:t>(Matthew 16:15)</a:t>
            </a:r>
          </a:p>
          <a:p>
            <a:pPr marL="0" indent="0">
              <a:spcBef>
                <a:spcPts val="0"/>
              </a:spcBef>
              <a:buNone/>
            </a:pPr>
            <a:r>
              <a:rPr lang="en-US" sz="2800" dirty="0"/>
              <a:t>How do we truly answer that question?</a:t>
            </a:r>
          </a:p>
          <a:p>
            <a:pPr>
              <a:spcBef>
                <a:spcPts val="0"/>
              </a:spcBef>
            </a:pPr>
            <a:r>
              <a:rPr lang="en-US" sz="2800" dirty="0"/>
              <a:t>Matthew 7:21-23 versus Galatians 2:20</a:t>
            </a:r>
          </a:p>
          <a:p>
            <a:pPr>
              <a:spcBef>
                <a:spcPts val="0"/>
              </a:spcBef>
            </a:pPr>
            <a:r>
              <a:rPr lang="en-US" sz="2800" dirty="0"/>
              <a:t>Also, consider the context – what had Jesus just rebuked them for?</a:t>
            </a:r>
          </a:p>
          <a:p>
            <a:pPr marL="514350" indent="-514350">
              <a:spcBef>
                <a:spcPts val="0"/>
              </a:spcBef>
              <a:buFont typeface="+mj-lt"/>
              <a:buAutoNum type="arabicPeriod"/>
            </a:pPr>
            <a:r>
              <a:rPr lang="en-US" sz="2800" dirty="0"/>
              <a:t>A good teacher who imparts wise sayings?</a:t>
            </a:r>
          </a:p>
          <a:p>
            <a:pPr marL="514350" indent="-514350">
              <a:spcBef>
                <a:spcPts val="0"/>
              </a:spcBef>
              <a:buFont typeface="+mj-lt"/>
              <a:buAutoNum type="arabicPeriod"/>
            </a:pPr>
            <a:r>
              <a:rPr lang="en-US" sz="2800" dirty="0"/>
              <a:t>A provider of fleshly needs?</a:t>
            </a:r>
          </a:p>
          <a:p>
            <a:pPr marL="514350" indent="-514350">
              <a:spcBef>
                <a:spcPts val="0"/>
              </a:spcBef>
              <a:buFont typeface="+mj-lt"/>
              <a:buAutoNum type="arabicPeriod"/>
            </a:pPr>
            <a:r>
              <a:rPr lang="en-US" sz="2800" dirty="0"/>
              <a:t>Your insurance agent (you only call when there’s a problem)?</a:t>
            </a:r>
          </a:p>
          <a:p>
            <a:pPr marL="0" indent="0">
              <a:spcBef>
                <a:spcPts val="0"/>
              </a:spcBef>
              <a:buNone/>
            </a:pPr>
            <a:r>
              <a:rPr lang="en-US" sz="2800" dirty="0"/>
              <a:t>Based on Jesus’ claims (John 6:38; 10:30; Matthew 11:27), He has to be one of three things:</a:t>
            </a:r>
          </a:p>
          <a:p>
            <a:pPr marL="0" indent="0">
              <a:spcBef>
                <a:spcPts val="0"/>
              </a:spcBef>
              <a:buNone/>
            </a:pPr>
            <a:r>
              <a:rPr lang="en-US" sz="2800" dirty="0"/>
              <a:t>Lord, lunatic, or liar.</a:t>
            </a:r>
          </a:p>
        </p:txBody>
      </p:sp>
    </p:spTree>
    <p:extLst>
      <p:ext uri="{BB962C8B-B14F-4D97-AF65-F5344CB8AC3E}">
        <p14:creationId xmlns:p14="http://schemas.microsoft.com/office/powerpoint/2010/main" val="3927313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3123</TotalTime>
  <Words>1318</Words>
  <Application>Microsoft Office PowerPoint</Application>
  <PresentationFormat>On-screen Show (4:3)</PresentationFormat>
  <Paragraphs>97</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Century Gothic</vt:lpstr>
      <vt:lpstr>Courier New</vt:lpstr>
      <vt:lpstr>Palatino Linotype</vt:lpstr>
      <vt:lpstr>Company background presentation</vt:lpstr>
      <vt:lpstr>The Life of Jesus Christ Lesson 11 - In Galilee And Beyond</vt:lpstr>
      <vt:lpstr>The Leaven of the Pharisees Matthew 15:39-16:12; Mark 8:10-26</vt:lpstr>
      <vt:lpstr>The Leaven of the Pharisees Matthew 15:39-16:12; Mark 8:10-26</vt:lpstr>
      <vt:lpstr>The Leaven of the Pharisees Matthew 15:39-16:12; Mark 8:10-26</vt:lpstr>
      <vt:lpstr>Healing a Blind Man Mark 8:22-26</vt:lpstr>
      <vt:lpstr>Peter’s Confession Matthew 16:13-16; Mark 8:27-30; Luke 9:18-21</vt:lpstr>
      <vt:lpstr>Peter’s Confession Matthew 16:13-16; Mark 8:27-30; Luke 9:18-21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(5-20-20)</dc:title>
  <dc:creator>Chris Simmons</dc:creator>
  <cp:lastModifiedBy>Richard Lidh</cp:lastModifiedBy>
  <cp:revision>10</cp:revision>
  <cp:lastPrinted>2020-05-21T03:58:26Z</cp:lastPrinted>
  <dcterms:created xsi:type="dcterms:W3CDTF">2011-11-13T00:33:04Z</dcterms:created>
  <dcterms:modified xsi:type="dcterms:W3CDTF">2020-05-21T03:58:33Z</dcterms:modified>
</cp:coreProperties>
</file>